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sldIdLst>
    <p:sldId id="859" r:id="rId3"/>
    <p:sldId id="1018" r:id="rId4"/>
    <p:sldId id="1019" r:id="rId5"/>
    <p:sldId id="1089" r:id="rId6"/>
    <p:sldId id="1105" r:id="rId7"/>
    <p:sldId id="1090" r:id="rId8"/>
    <p:sldId id="1106" r:id="rId9"/>
    <p:sldId id="1042" r:id="rId10"/>
    <p:sldId id="1030" r:id="rId11"/>
    <p:sldId id="1107" r:id="rId12"/>
    <p:sldId id="1023" r:id="rId13"/>
    <p:sldId id="1050" r:id="rId14"/>
    <p:sldId id="1052" r:id="rId15"/>
    <p:sldId id="1091" r:id="rId16"/>
    <p:sldId id="1055" r:id="rId17"/>
    <p:sldId id="1049" r:id="rId18"/>
    <p:sldId id="1051" r:id="rId19"/>
    <p:sldId id="1099" r:id="rId20"/>
    <p:sldId id="1056" r:id="rId21"/>
    <p:sldId id="1029" r:id="rId22"/>
    <p:sldId id="1058" r:id="rId23"/>
    <p:sldId id="1098" r:id="rId24"/>
    <p:sldId id="1062" r:id="rId25"/>
    <p:sldId id="1068" r:id="rId26"/>
    <p:sldId id="1070" r:id="rId27"/>
    <p:sldId id="1069" r:id="rId28"/>
    <p:sldId id="1108" r:id="rId29"/>
    <p:sldId id="1109" r:id="rId30"/>
    <p:sldId id="1110" r:id="rId31"/>
    <p:sldId id="1063" r:id="rId32"/>
    <p:sldId id="1097" r:id="rId33"/>
    <p:sldId id="1112" r:id="rId34"/>
    <p:sldId id="1096" r:id="rId35"/>
    <p:sldId id="1100" r:id="rId36"/>
    <p:sldId id="1113" r:id="rId37"/>
    <p:sldId id="1114" r:id="rId38"/>
    <p:sldId id="1115" r:id="rId39"/>
    <p:sldId id="1116" r:id="rId40"/>
    <p:sldId id="1082" r:id="rId41"/>
    <p:sldId id="1101" r:id="rId42"/>
    <p:sldId id="1117" r:id="rId43"/>
    <p:sldId id="1118" r:id="rId44"/>
    <p:sldId id="1119" r:id="rId45"/>
    <p:sldId id="1120" r:id="rId46"/>
    <p:sldId id="1041" r:id="rId47"/>
    <p:sldId id="1121" r:id="rId48"/>
    <p:sldId id="1060" r:id="rId49"/>
    <p:sldId id="1083" r:id="rId5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91" d="100"/>
          <a:sy n="91" d="100"/>
        </p:scale>
        <p:origin x="96" y="342"/>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notesMaster" Target="notesMasters/notesMaster1.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3.png"/><Relationship Id="rId1"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26.png"/><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31.png"/><Relationship Id="rId1"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4.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38.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1.png"/><Relationship Id="rId1"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3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46.png"/><Relationship Id="rId2" Type="http://schemas.openxmlformats.org/officeDocument/2006/relationships/image" Target="../media/image26.png"/><Relationship Id="rId1" Type="http://schemas.openxmlformats.org/officeDocument/2006/relationships/image" Target="../media/image45.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20.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6.png"/><Relationship Id="rId1" Type="http://schemas.openxmlformats.org/officeDocument/2006/relationships/image" Target="../media/image47.pn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2.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6.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54.png"/><Relationship Id="rId1" Type="http://schemas.openxmlformats.org/officeDocument/2006/relationships/image" Target="../media/image31.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4.png"/><Relationship Id="rId2" Type="http://schemas.openxmlformats.org/officeDocument/2006/relationships/image" Target="../media/image20.png"/><Relationship Id="rId1" Type="http://schemas.openxmlformats.org/officeDocument/2006/relationships/image" Target="../media/image55.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9.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水溶液中的离子反应</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第四单元  沉淀溶解平衡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418915"/>
          </a:xfrm>
        </p:spPr>
        <p:txBody>
          <a:bodyPr/>
          <a:lstStyle/>
          <a:p>
            <a:pPr hangingPunct="0">
              <a:spcAft>
                <a:spcPts val="0"/>
              </a:spcAft>
            </a:pP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沉淀的转化</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沉淀转化的实验探究</a:t>
            </a:r>
            <a:endParaRPr lang="zh-CN" altLang="zh-CN" sz="2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探究</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3" y="2276872"/>
              <a:ext cx="11233248" cy="4005200"/>
            </p:xfrm>
            <a:graphic>
              <a:graphicData uri="http://schemas.openxmlformats.org/drawingml/2006/table">
                <a:tbl>
                  <a:tblPr firstRow="1" firstCol="1" bandRow="1"/>
                  <a:tblGrid>
                    <a:gridCol w="1440159"/>
                    <a:gridCol w="2808312"/>
                    <a:gridCol w="3456384"/>
                    <a:gridCol w="3528393"/>
                  </a:tblGrid>
                  <a:tr h="390433">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pPr>
                          <a:endParaRPr lang="en-US"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390433">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白色沉淀转</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化为</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黄色沉淀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黄色沉淀转</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化为黑</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色沉淀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85650">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0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0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0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Cl</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2AgI</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0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0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0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 </a:t>
                          </a:r>
                          <a:r>
                            <a:rPr lang="zh-CN"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2I</a:t>
                          </a:r>
                          <a:r>
                            <a:rPr lang="zh-CN" sz="20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aq</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90433">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沉淀转化为</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沉淀又转化为</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说明溶解度</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bl>
              </a:graphicData>
            </a:graphic>
          </p:graphicFrame>
        </mc:Choice>
        <mc:Fallback xmlns="">
          <p:graphicFrame>
            <p:nvGraphicFramePr>
              <p:cNvPr id="4" name="表格 3"/>
              <p:cNvGraphicFramePr>
                <a:graphicFrameLocks noGrp="1"/>
              </p:cNvGraphicFramePr>
              <p:nvPr/>
            </p:nvGraphicFramePr>
            <p:xfrm>
              <a:off x="478583" y="2276872"/>
              <a:ext cx="11233248" cy="4005200"/>
            </p:xfrm>
            <a:graphic>
              <a:graphicData uri="http://schemas.openxmlformats.org/drawingml/2006/table">
                <a:tbl>
                  <a:tblPr firstRow="1" firstCol="1" bandRow="1"/>
                  <a:tblGrid>
                    <a:gridCol w="1440159"/>
                    <a:gridCol w="2808312"/>
                    <a:gridCol w="3456384"/>
                    <a:gridCol w="3528393"/>
                  </a:tblGrid>
                  <a:tr h="390433">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实验操作</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pPr>
                          <a:endParaRPr lang="en-US"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r h="390433">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实验现象</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产生白色沉淀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白色沉淀转</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化为</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黄色沉淀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黄色沉淀转</a:t>
                          </a:r>
                          <a:r>
                            <a:rPr lang="zh-CN" sz="20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化为黑</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色沉淀</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14400">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离子方程式</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endParaRPr lang="zh-CN"/>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390433">
                    <a:tc>
                      <a:txBody>
                        <a:bodyPr/>
                        <a:lstStyle/>
                        <a:p>
                          <a:pPr algn="ctr" hangingPunct="0">
                            <a:lnSpc>
                              <a:spcPct val="15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实验结论</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3">
                      <a:txBody>
                        <a:bodyPr/>
                        <a:lstStyle/>
                        <a:p>
                          <a:pPr algn="just" hangingPunct="0">
                            <a:lnSpc>
                              <a:spcPct val="15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沉淀转化为</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沉淀又转化为</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说明溶解度</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AgI</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AgCl</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r>
                </a:tbl>
              </a:graphicData>
            </a:graphic>
          </p:graphicFrame>
        </mc:Fallback>
      </mc:AlternateContent>
      <p:pic>
        <p:nvPicPr>
          <p:cNvPr id="3074" name="kd517.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4491910" y="2325707"/>
            <a:ext cx="4279891" cy="16874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793061"/>
              </a:xfrm>
            </p:spPr>
            <p:txBody>
              <a:bodyPr/>
              <a:lstStyle/>
              <a:p>
                <a:pPr hangingPunct="0">
                  <a:lnSpc>
                    <a:spcPct val="14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沉淀转化的实质与条件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实质：沉淀溶解平衡的移动。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条件：一般来说，溶解度小的沉淀可以转化为溶解度更小的沉淀，两者溶解度相差越大转化越容易。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沉淀转化的应用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锅炉除水垢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溶液处理，使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转化为疏松、易溶于酸的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，然后用酸除去。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自然界中矿物的转化：原生铜的硫化物</a:t>
                </a:r>
                <a14:m>
                  <m:oMath xmlns:m="http://schemas.openxmlformats.org/officeDocument/2006/math">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baseline="-250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氧化、淋滤</m:t>
                        </m:r>
                      </m:e>
                    </m:groupCh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14:m>
                  <m:oMath xmlns:m="http://schemas.openxmlformats.org/officeDocument/2006/math">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en-US" altLang="zh-CN" b="1">
                            <a:solidFill>
                              <a:srgbClr val="000000"/>
                            </a:solidFill>
                            <a:latin typeface="Times New Roman" panose="02020603050405020304" pitchFamily="18" charset="0"/>
                            <a:ea typeface="宋体" panose="02010600030101010101" pitchFamily="2" charset="-122"/>
                          </a:rPr>
                          <m:t>ZnS</m:t>
                        </m:r>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和</m:t>
                        </m:r>
                        <m:r>
                          <m:rPr>
                            <m:nor/>
                          </m:rPr>
                          <a:rPr lang="en-US" altLang="zh-CN" b="1">
                            <a:solidFill>
                              <a:srgbClr val="000000"/>
                            </a:solidFill>
                            <a:latin typeface="Times New Roman" panose="02020603050405020304" pitchFamily="18" charset="0"/>
                            <a:ea typeface="宋体" panose="02010600030101010101" pitchFamily="2" charset="-122"/>
                          </a:rPr>
                          <m:t>PbS</m:t>
                        </m:r>
                      </m:e>
                    </m:groupCh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铜蓝</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MS Gothic" panose="020B0609070205080204" charset="-128"/>
                    <a:ea typeface="宋体" panose="02010600030101010101" pitchFamily="2" charset="-122"/>
                    <a:cs typeface="MS Gothic" panose="020B0609070205080204" charset="-128"/>
                  </a:rPr>
                  <a:t> </a:t>
                </a:r>
                <a:r>
                  <a:rPr lang="zh-CN" altLang="zh-CN" b="1">
                    <a:solidFill>
                      <a:srgbClr val="000000"/>
                    </a:solidFill>
                    <a:latin typeface="Times New Roman" panose="02020603050405020304" pitchFamily="18" charset="0"/>
                    <a:ea typeface="MS Gothic" panose="020B0609070205080204" charset="-128"/>
                    <a:cs typeface="MS Gothic" panose="020B0609070205080204" charset="-128"/>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MS Gothic" panose="020B0609070205080204" charset="-128"/>
                    <a:ea typeface="宋体" panose="02010600030101010101" pitchFamily="2" charset="-122"/>
                    <a:cs typeface="MS Gothic" panose="020B0609070205080204" charset="-128"/>
                  </a:rPr>
                  <a:t> </a:t>
                </a:r>
                <a: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Pb</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793061"/>
              </a:xfrm>
              <a:blipFill rotWithShape="1">
                <a:blip r:embed="rId1"/>
                <a:stretch>
                  <a:fillRect l="-2" t="-11" r="1" b="10"/>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1196752"/>
            <a:ext cx="11485848" cy="57624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难</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溶电解质沉淀溶解平衡的影响因素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24要点破.EPS" descr="id:2147491877;FounderCES"/>
          <p:cNvPicPr/>
          <p:nvPr/>
        </p:nvPicPr>
        <p:blipFill>
          <a:blip r:embed="rId1"/>
          <a:stretch>
            <a:fillRect/>
          </a:stretch>
        </p:blipFill>
        <p:spPr>
          <a:xfrm>
            <a:off x="2804036" y="692696"/>
            <a:ext cx="6582341" cy="568685"/>
          </a:xfrm>
          <a:prstGeom prst="rect">
            <a:avLst/>
          </a:prstGeom>
        </p:spPr>
      </p:pic>
      <p:pic>
        <p:nvPicPr>
          <p:cNvPr id="6" name="要点1.EPS" descr="id:2147491884;FounderCES"/>
          <p:cNvPicPr/>
          <p:nvPr/>
        </p:nvPicPr>
        <p:blipFill>
          <a:blip r:embed="rId2"/>
          <a:stretch>
            <a:fillRect/>
          </a:stretch>
        </p:blipFill>
        <p:spPr>
          <a:xfrm>
            <a:off x="478582" y="1364428"/>
            <a:ext cx="968375" cy="339725"/>
          </a:xfrm>
          <a:prstGeom prst="rect">
            <a:avLst/>
          </a:prstGeom>
        </p:spPr>
      </p:pic>
      <p:graphicFrame>
        <p:nvGraphicFramePr>
          <p:cNvPr id="2" name="表格 1"/>
          <p:cNvGraphicFramePr>
            <a:graphicFrameLocks noGrp="1"/>
          </p:cNvGraphicFramePr>
          <p:nvPr/>
        </p:nvGraphicFramePr>
        <p:xfrm>
          <a:off x="334567" y="2142933"/>
          <a:ext cx="11521280" cy="3878355"/>
        </p:xfrm>
        <a:graphic>
          <a:graphicData uri="http://schemas.openxmlformats.org/drawingml/2006/table">
            <a:tbl>
              <a:tblPr firstRow="1" firstCol="1" bandRow="1"/>
              <a:tblGrid>
                <a:gridCol w="2210670"/>
                <a:gridCol w="1611984"/>
                <a:gridCol w="7698626"/>
              </a:tblGrid>
              <a:tr h="54904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内因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决定</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因素</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难溶电解质本身的性质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618443">
                <a:tc rowSpan="4">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外因</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绝大多数难溶盐的溶解是吸热过程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平衡向溶解的方向移动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3057">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浓度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加水稀释</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平衡向溶解的方向移动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86114">
                <a:tc vMerge="1">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同离子效应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向平衡体系中加入难溶物相应的离子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55776">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向平衡体系中加入可与体系中某些离子反应生成更难溶或更难电离的物质或气体的离子时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平衡向溶解的方向移动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2791" marR="1279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078313"/>
              </a:xfrm>
            </p:spPr>
            <p:txBody>
              <a:bodyPr/>
              <a:lstStyle/>
              <a:p>
                <a:pPr algn="l"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定温度下，</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固体在水中达到沉淀溶解平衡：</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固体质量减少而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不变，采取的措施可能</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加适量水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通氯化氢气体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水促进溶解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固体质量减少而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仍为饱和溶液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通氯化氢气体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发生酸碱中和反应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078313"/>
              </a:xfrm>
              <a:blipFill rotWithShape="1">
                <a:blip r:embed="rId1"/>
                <a:stretch>
                  <a:fillRect l="-2" t="-613" r="1" b="4"/>
                </a:stretch>
              </a:blipFill>
            </p:spPr>
            <p:txBody>
              <a:bodyPr/>
              <a:lstStyle/>
              <a:p>
                <a:r>
                  <a:rPr lang="zh-CN" altLang="en-US">
                    <a:noFill/>
                  </a:rPr>
                  <a:t> </a:t>
                </a:r>
              </a:p>
            </p:txBody>
          </p:sp>
        </mc:Fallback>
      </mc:AlternateContent>
      <p:pic>
        <p:nvPicPr>
          <p:cNvPr id="5" name="24典例1.EPS" descr="id:2147491912;FounderCES"/>
          <p:cNvPicPr/>
          <p:nvPr/>
        </p:nvPicPr>
        <p:blipFill>
          <a:blip r:embed="rId2"/>
          <a:stretch>
            <a:fillRect/>
          </a:stretch>
        </p:blipFill>
        <p:spPr>
          <a:xfrm>
            <a:off x="502697" y="899362"/>
            <a:ext cx="1056005" cy="339725"/>
          </a:xfrm>
          <a:prstGeom prst="rect">
            <a:avLst/>
          </a:prstGeom>
        </p:spPr>
      </p:pic>
      <p:pic>
        <p:nvPicPr>
          <p:cNvPr id="8" name="24答案.EPS" descr="id:2147491933;FounderCES"/>
          <p:cNvPicPr/>
          <p:nvPr/>
        </p:nvPicPr>
        <p:blipFill>
          <a:blip r:embed="rId3"/>
          <a:stretch>
            <a:fillRect/>
          </a:stretch>
        </p:blipFill>
        <p:spPr>
          <a:xfrm>
            <a:off x="470415" y="3717032"/>
            <a:ext cx="715645" cy="254635"/>
          </a:xfrm>
          <a:prstGeom prst="rect">
            <a:avLst/>
          </a:prstGeom>
        </p:spPr>
      </p:pic>
      <p:pic>
        <p:nvPicPr>
          <p:cNvPr id="6" name="24解析.EPS" descr="id:2147494865;FounderCES"/>
          <p:cNvPicPr/>
          <p:nvPr/>
        </p:nvPicPr>
        <p:blipFill>
          <a:blip r:embed="rId4"/>
          <a:stretch>
            <a:fillRect/>
          </a:stretch>
        </p:blipFill>
        <p:spPr>
          <a:xfrm>
            <a:off x="502697" y="4256019"/>
            <a:ext cx="685800"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变温度或离子浓度会影响</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加水仍为饱和溶液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的浓度不变。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4879;FounderCES"/>
          <p:cNvPicPr/>
          <p:nvPr/>
        </p:nvPicPr>
        <p:blipFill>
          <a:blip r:embed="rId2"/>
          <a:stretch>
            <a:fillRect/>
          </a:stretch>
        </p:blipFill>
        <p:spPr>
          <a:xfrm>
            <a:off x="526426" y="893321"/>
            <a:ext cx="1546479" cy="33877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57127"/>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溶</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度积常数的计算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由溶度积求溶液中某离子的浓度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已知溶度积，求溶液中的某种离子的浓度，如</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的饱和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rad>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已知溶度积、溶液中某离子的浓度，求溶液中的另一种离子的浓度，如某温度下</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溶液中加入过量的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固体，达到平衡后</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a:t>
                </a: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57127"/>
              </a:xfrm>
              <a:blipFill rotWithShape="1">
                <a:blip r:embed="rId1"/>
                <a:stretch>
                  <a:fillRect l="-2" t="-15" r="1" b="2"/>
                </a:stretch>
              </a:blipFill>
            </p:spPr>
            <p:txBody>
              <a:bodyPr/>
              <a:lstStyle/>
              <a:p>
                <a:r>
                  <a:rPr lang="zh-CN" altLang="en-US">
                    <a:noFill/>
                  </a:rPr>
                  <a:t> </a:t>
                </a:r>
              </a:p>
            </p:txBody>
          </p:sp>
        </mc:Fallback>
      </mc:AlternateContent>
      <p:pic>
        <p:nvPicPr>
          <p:cNvPr id="3" name="要点2.EPS" descr="id:2147491947;FounderCES"/>
          <p:cNvPicPr/>
          <p:nvPr/>
        </p:nvPicPr>
        <p:blipFill>
          <a:blip r:embed="rId2"/>
          <a:stretch>
            <a:fillRect/>
          </a:stretch>
        </p:blipFill>
        <p:spPr>
          <a:xfrm>
            <a:off x="478582" y="908209"/>
            <a:ext cx="935759" cy="32846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判断沉淀的生成或沉淀是否完全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把离子浓度数据代入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，则有沉淀生成；若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，则无沉淀生成。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的数值计算某一离子浓度，若</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该离子浓度小于</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5 </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，则该离子沉淀完全。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常温下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计算氢氧化物沉淀开始和沉淀完全时的</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pH</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根据氢氧化物的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，先计算初始浓度溶液中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，再求得溶液的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金属阳离子沉淀完全时的离子浓度为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可计算金属阳离子沉淀完全时溶液中的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，进而求得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2807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计算沉淀转化反应的平衡常数</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并判断沉淀转化的程度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依据沉淀的转化反应和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，计算该反应的平衡常数，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值越大，转化反应越易进行，转化程度越大，如对于反应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，该反应的平衡常数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𝐧</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𝐮</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b="1" i="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𝐙𝐧𝐒</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𝐂𝐮𝐒</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沉淀先后的计算与判断</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沉淀类型相同，则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小的化合物先沉淀。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沉淀类型不同，则需要转化为溶解度进行判断，溶解度小的最先沉淀或根据</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计算出沉淀时所需离子浓度，所需离子浓度小的先沉淀。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28070"/>
              </a:xfrm>
              <a:blipFill rotWithShape="1">
                <a:blip r:embed="rId1"/>
                <a:stretch>
                  <a:fillRect l="-2" t="-12" r="1" b="9"/>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695516"/>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。某溶液中含有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的浓度均为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，向该溶液中逐滴加入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溶液时，三种阴离子产生沉淀的先后顺序为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C</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695516"/>
              </a:xfrm>
              <a:blipFill rotWithShape="1">
                <a:blip r:embed="rId1"/>
                <a:stretch>
                  <a:fillRect l="-2" t="-663" r="1" b="7"/>
                </a:stretch>
              </a:blipFill>
            </p:spPr>
            <p:txBody>
              <a:bodyPr/>
              <a:lstStyle/>
              <a:p>
                <a:r>
                  <a:rPr lang="zh-CN" altLang="en-US">
                    <a:noFill/>
                  </a:rPr>
                  <a:t> </a:t>
                </a:r>
              </a:p>
            </p:txBody>
          </p:sp>
        </mc:Fallback>
      </mc:AlternateContent>
      <p:pic>
        <p:nvPicPr>
          <p:cNvPr id="3" name="24典例2.EPS" descr="id:2147494893;FounderCES"/>
          <p:cNvPicPr/>
          <p:nvPr/>
        </p:nvPicPr>
        <p:blipFill>
          <a:blip r:embed="rId2"/>
          <a:stretch>
            <a:fillRect/>
          </a:stretch>
        </p:blipFill>
        <p:spPr>
          <a:xfrm>
            <a:off x="478582" y="943224"/>
            <a:ext cx="890905" cy="287020"/>
          </a:xfrm>
          <a:prstGeom prst="rect">
            <a:avLst/>
          </a:prstGeom>
        </p:spPr>
      </p:pic>
      <p:pic>
        <p:nvPicPr>
          <p:cNvPr id="4" name="24答案.EPS" descr="id:2147494907;FounderCES"/>
          <p:cNvPicPr/>
          <p:nvPr/>
        </p:nvPicPr>
        <p:blipFill>
          <a:blip r:embed="rId3"/>
          <a:stretch>
            <a:fillRect/>
          </a:stretch>
        </p:blipFill>
        <p:spPr>
          <a:xfrm>
            <a:off x="535750" y="4984208"/>
            <a:ext cx="690104" cy="2456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91983;FounderCES"/>
          <p:cNvPicPr/>
          <p:nvPr/>
        </p:nvPicPr>
        <p:blipFill>
          <a:blip r:embed="rId1"/>
          <a:stretch>
            <a:fillRect/>
          </a:stretch>
        </p:blipFill>
        <p:spPr>
          <a:xfrm>
            <a:off x="437811" y="946224"/>
            <a:ext cx="714244" cy="254525"/>
          </a:xfrm>
          <a:prstGeom prst="rect">
            <a:avLst/>
          </a:prstGeom>
        </p:spPr>
      </p:pic>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301562"/>
              </a:xfrm>
            </p:spPr>
            <p:txBody>
              <a:bodyPr/>
              <a:lstStyle/>
              <a:p>
                <a:pPr algn="dist" hangingPunct="0">
                  <a:lnSpc>
                    <a:spcPct val="120000"/>
                  </a:lnSpc>
                  <a:spcAft>
                    <a:spcPts val="0"/>
                  </a:spcAft>
                </a:pP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有沉淀析出。溶液中</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sz="23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sz="23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的浓度均为</a:t>
                </a:r>
                <a:r>
                  <a:rPr lang="en-US" altLang="zh-CN" sz="23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 mol</a:t>
                </a:r>
                <a:r>
                  <a:rPr lang="en-US" altLang="zh-CN" sz="2300"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向该溶液中逐滴加入</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 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溶解度小的先满足</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先有沉淀析出。比较</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AgBr</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同类型</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溶解度</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。再比较</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沉淀时所需的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沉淀时所需</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𝐀𝐠𝐂𝐥</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𝟕𝟕</m:t>
                        </m:r>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m:rPr>
                                <m:nor/>
                              </m:rP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m:t>
                        </m:r>
                      </m:den>
                    </m:f>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1.77</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20000"/>
                  </a:lnSpc>
                  <a:spcAft>
                    <a:spcPts val="0"/>
                  </a:spcAf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zh-CN"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沉淀时所需</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𝐂𝐫</m:t>
                            </m:r>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en-US" altLang="zh-CN" sz="2300" b="1" i="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r>
                              <m:rPr>
                                <m:nor/>
                              </m:rP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e>
                    </m:rad>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m:rPr>
                                    <m:nor/>
                                  </m:rP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sup>
                            </m:sSup>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m:t>
                            </m:r>
                          </m:den>
                        </m:f>
                      </m:e>
                    </m:rad>
                  </m:oMath>
                </a14:m>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1.06</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所需</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则越先生成沉淀</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故三种阴离子产生沉淀的先后顺序为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Br</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301562"/>
              </a:xfrm>
              <a:blipFill rotWithShape="1">
                <a:blip r:embed="rId2"/>
                <a:stretch>
                  <a:fillRect l="-2" t="-649" r="1" b="2"/>
                </a:stretch>
              </a:blipFill>
            </p:spPr>
            <p:txBody>
              <a:bodyPr/>
              <a:lstStyle/>
              <a:p>
                <a:r>
                  <a:rPr lang="zh-CN" alt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75432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难</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溶电解质的沉淀溶解平衡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溶解性与溶解度的关</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系</a:t>
            </a:r>
            <a:endParaRPr lang="en-US"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知识过.EPS" descr="id:2147491679;FounderCES"/>
          <p:cNvPicPr/>
          <p:nvPr/>
        </p:nvPicPr>
        <p:blipFill>
          <a:blip r:embed="rId1"/>
          <a:stretch>
            <a:fillRect/>
          </a:stretch>
        </p:blipFill>
        <p:spPr>
          <a:xfrm>
            <a:off x="3070870" y="692696"/>
            <a:ext cx="6555146" cy="566430"/>
          </a:xfrm>
          <a:prstGeom prst="rect">
            <a:avLst/>
          </a:prstGeom>
        </p:spPr>
      </p:pic>
      <p:pic>
        <p:nvPicPr>
          <p:cNvPr id="5" name="知识点1.EPS" descr="id:2147491686;FounderCES"/>
          <p:cNvPicPr/>
          <p:nvPr/>
        </p:nvPicPr>
        <p:blipFill>
          <a:blip r:embed="rId2"/>
          <a:stretch>
            <a:fillRect/>
          </a:stretch>
        </p:blipFill>
        <p:spPr>
          <a:xfrm>
            <a:off x="478582" y="1483275"/>
            <a:ext cx="1308100" cy="361315"/>
          </a:xfrm>
          <a:prstGeom prst="rect">
            <a:avLst/>
          </a:prstGeom>
        </p:spPr>
      </p:pic>
      <p:graphicFrame>
        <p:nvGraphicFramePr>
          <p:cNvPr id="6" name="表格 5"/>
          <p:cNvGraphicFramePr>
            <a:graphicFrameLocks noGrp="1"/>
          </p:cNvGraphicFramePr>
          <p:nvPr/>
        </p:nvGraphicFramePr>
        <p:xfrm>
          <a:off x="1270673" y="2636912"/>
          <a:ext cx="9649070" cy="1097280"/>
        </p:xfrm>
        <a:graphic>
          <a:graphicData uri="http://schemas.openxmlformats.org/drawingml/2006/table">
            <a:tbl>
              <a:tblPr firstRow="1" firstCol="1" bandRow="1"/>
              <a:tblGrid>
                <a:gridCol w="1929814"/>
                <a:gridCol w="1929814"/>
                <a:gridCol w="1929814"/>
                <a:gridCol w="1929814"/>
                <a:gridCol w="1929814"/>
              </a:tblGrid>
              <a:tr h="31545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易溶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1545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 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 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 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0.01 g</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75092" y="716484"/>
            <a:ext cx="11502992" cy="3504604"/>
          </a:xfrm>
          <a:prstGeom prst="rect">
            <a:avLst/>
          </a:prstGeom>
        </p:spPr>
      </p:pic>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一种沉淀剂可使溶液中多种离子沉淀时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则可以控制条件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使这些离子先后分别沉淀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这种现象称为分步沉淀。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同一类型的沉淀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越小越先沉淀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相差越大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分步沉淀越完全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AgBr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不同类型的沉淀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其沉淀的先后顺序要通过计算才能确定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离子积先满足</a:t>
            </a:r>
            <a:r>
              <a:rPr lang="en-US" altLang="zh-CN" b="1" i="1">
                <a:solidFill>
                  <a:srgbClr val="000000"/>
                </a:solidFill>
                <a:latin typeface="Times New Roman" panose="02020603050405020304" pitchFamily="18" charset="0"/>
                <a:ea typeface="宋体" panose="02010600030101010101" pitchFamily="2" charset="-122"/>
              </a:rPr>
              <a:t>Q</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K</a:t>
            </a:r>
            <a:r>
              <a:rPr lang="en-US" altLang="zh-CN" b="1" baseline="-25000">
                <a:solidFill>
                  <a:srgbClr val="000000"/>
                </a:solidFill>
                <a:latin typeface="Times New Roman" panose="02020603050405020304" pitchFamily="18" charset="0"/>
                <a:ea typeface="宋体" panose="02010600030101010101" pitchFamily="2" charset="-122"/>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的先形成沉淀。</a:t>
            </a:r>
            <a:endParaRPr lang="zh-CN" altLang="en-US" dirty="0"/>
          </a:p>
        </p:txBody>
      </p:sp>
      <p:pic>
        <p:nvPicPr>
          <p:cNvPr id="5" name="顿有所悟.EPS" descr="id:2147494914;FounderCES"/>
          <p:cNvPicPr/>
          <p:nvPr/>
        </p:nvPicPr>
        <p:blipFill>
          <a:blip r:embed="rId2"/>
          <a:stretch>
            <a:fillRect/>
          </a:stretch>
        </p:blipFill>
        <p:spPr>
          <a:xfrm>
            <a:off x="550590" y="908720"/>
            <a:ext cx="1502410" cy="32956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淀溶解平衡的应用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常用的生成沉淀的方法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2004;FounderCES"/>
          <p:cNvPicPr/>
          <p:nvPr/>
        </p:nvPicPr>
        <p:blipFill>
          <a:blip r:embed="rId1"/>
          <a:stretch>
            <a:fillRect/>
          </a:stretch>
        </p:blipFill>
        <p:spPr>
          <a:xfrm>
            <a:off x="499792" y="925084"/>
            <a:ext cx="932224" cy="327280"/>
          </a:xfrm>
          <a:prstGeom prst="rect">
            <a:avLst/>
          </a:prstGeom>
        </p:spPr>
      </p:pic>
      <p:graphicFrame>
        <p:nvGraphicFramePr>
          <p:cNvPr id="5" name="表格 4"/>
          <p:cNvGraphicFramePr>
            <a:graphicFrameLocks noGrp="1"/>
          </p:cNvGraphicFramePr>
          <p:nvPr/>
        </p:nvGraphicFramePr>
        <p:xfrm>
          <a:off x="478583" y="1988840"/>
          <a:ext cx="11233248" cy="4069273"/>
        </p:xfrm>
        <a:graphic>
          <a:graphicData uri="http://schemas.openxmlformats.org/drawingml/2006/table">
            <a:tbl>
              <a:tblPr firstRow="1" firstCol="1" bandRow="1"/>
              <a:tblGrid>
                <a:gridCol w="1584175"/>
                <a:gridCol w="9649073"/>
              </a:tblGrid>
              <a:tr h="50288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7800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节</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通过调节溶液的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使溶液中的杂质离子转化成沉淀而除去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4807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接沉</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通过沉淀剂除去溶液中的某种指定离子或获取该难溶电解质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同离</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子</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效</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增大沉淀溶解平衡体系中某种离子的浓度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使平衡向生成沉淀的方</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l"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移</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0576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氧</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化还</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原法</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l"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改变离子的存在形式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促使其转化为溶解度更小的难溶电解质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便于分离出来</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63934"/>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沉淀转化的实质</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沉淀溶解平衡的移动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一般是溶解度小的沉淀会转化生成溶解度更小的沉淀。</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溶解度较小的沉淀在一定条件下也可以转化成溶解度较大的沉淀。如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groupChr>
                      <m:groupChrPr>
                        <m:chr m:val="→"/>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m:rPr>
                            <m:nor/>
                          </m:rPr>
                          <a:rPr lang="zh-CN" altLang="en-US"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饱和</m:t>
                        </m:r>
                        <m:r>
                          <m:rPr>
                            <m:nor/>
                          </m:rPr>
                          <a:rPr lang="en-US" altLang="zh-CN" b="1">
                            <a:solidFill>
                              <a:srgbClr val="000000"/>
                            </a:solidFill>
                            <a:latin typeface="Times New Roman" panose="02020603050405020304" pitchFamily="18" charset="0"/>
                            <a:ea typeface="宋体" panose="02010600030101010101" pitchFamily="2" charset="-122"/>
                          </a:rPr>
                          <m:t>Na</m:t>
                        </m:r>
                        <m:r>
                          <m:rPr>
                            <m:nor/>
                          </m:rPr>
                          <a:rPr lang="en-US" altLang="zh-CN" b="1" baseline="-25000">
                            <a:solidFill>
                              <a:srgbClr val="000000"/>
                            </a:solidFill>
                            <a:latin typeface="Times New Roman" panose="02020603050405020304" pitchFamily="18" charset="0"/>
                            <a:ea typeface="宋体" panose="02010600030101010101" pitchFamily="2" charset="-122"/>
                          </a:rPr>
                          <m:t>2</m:t>
                        </m:r>
                        <m:r>
                          <m:rPr>
                            <m:nor/>
                          </m:rPr>
                          <a:rPr lang="en-US" altLang="zh-CN" b="1">
                            <a:solidFill>
                              <a:srgbClr val="000000"/>
                            </a:solidFill>
                            <a:latin typeface="Times New Roman" panose="02020603050405020304" pitchFamily="18" charset="0"/>
                            <a:ea typeface="宋体" panose="02010600030101010101" pitchFamily="2" charset="-122"/>
                          </a:rPr>
                          <m:t> </m:t>
                        </m:r>
                        <m:r>
                          <m:rPr>
                            <m:nor/>
                          </m:rPr>
                          <a:rPr lang="en-US" altLang="zh-CN" b="1">
                            <a:solidFill>
                              <a:srgbClr val="000000"/>
                            </a:solidFill>
                            <a:latin typeface="Times New Roman" panose="02020603050405020304" pitchFamily="18" charset="0"/>
                            <a:ea typeface="宋体" panose="02010600030101010101" pitchFamily="2" charset="-122"/>
                          </a:rPr>
                          <m:t>CO</m:t>
                        </m:r>
                        <m:r>
                          <m:rPr>
                            <m:nor/>
                          </m:rPr>
                          <a:rPr lang="en-US" altLang="zh-CN" b="1" baseline="-25000">
                            <a:solidFill>
                              <a:srgbClr val="000000"/>
                            </a:solidFill>
                            <a:latin typeface="Times New Roman" panose="02020603050405020304" pitchFamily="18" charset="0"/>
                            <a:ea typeface="宋体" panose="02010600030101010101" pitchFamily="2" charset="-122"/>
                          </a:rPr>
                          <m:t>3</m:t>
                        </m:r>
                      </m:e>
                    </m:groupChr>
                  </m:oMath>
                </a14:m>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63934"/>
              </a:xfrm>
              <a:blipFill rotWithShape="1">
                <a:blip r:embed="rId1"/>
                <a:stretch>
                  <a:fillRect l="-2" t="-24" r="1" b="4"/>
                </a:stretch>
              </a:blipFill>
            </p:spPr>
            <p:txBody>
              <a:bodyPr/>
              <a:lstStyle/>
              <a:p>
                <a:r>
                  <a:rPr lang="zh-CN" altLang="en-US">
                    <a:noFill/>
                  </a:rPr>
                  <a:t> </a:t>
                </a:r>
              </a:p>
            </p:txBody>
          </p:sp>
        </mc:Fallback>
      </mc:AlternateContent>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1.27</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4.65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。工业生产中常用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作为沉淀剂除去工业废水中的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反应达平衡后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继续加入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的去除率增加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该反应可将工业废水中的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沉淀完全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往平衡体系中加入少量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固体后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该反应达平衡时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5078313"/>
              </a:xfrm>
              <a:blipFill rotWithShape="1">
                <a:blip r:embed="rId1"/>
                <a:stretch>
                  <a:fillRect l="-2" t="-613" r="1" b="4"/>
                </a:stretch>
              </a:blipFill>
            </p:spPr>
            <p:txBody>
              <a:bodyPr/>
              <a:lstStyle/>
              <a:p>
                <a:r>
                  <a:rPr lang="zh-CN" altLang="en-US">
                    <a:noFill/>
                  </a:rPr>
                  <a:t> </a:t>
                </a:r>
              </a:p>
            </p:txBody>
          </p:sp>
        </mc:Fallback>
      </mc:AlternateContent>
      <p:pic>
        <p:nvPicPr>
          <p:cNvPr id="3" name="24典例3.EPS" descr="id:2147492019;FounderCES"/>
          <p:cNvPicPr/>
          <p:nvPr/>
        </p:nvPicPr>
        <p:blipFill>
          <a:blip r:embed="rId2"/>
          <a:stretch>
            <a:fillRect/>
          </a:stretch>
        </p:blipFill>
        <p:spPr>
          <a:xfrm>
            <a:off x="526041" y="940074"/>
            <a:ext cx="926785" cy="298607"/>
          </a:xfrm>
          <a:prstGeom prst="rect">
            <a:avLst/>
          </a:prstGeom>
        </p:spPr>
      </p:pic>
      <p:pic>
        <p:nvPicPr>
          <p:cNvPr id="5" name="24答案.EPS" descr="id:2147491990;FounderCES"/>
          <p:cNvPicPr/>
          <p:nvPr/>
        </p:nvPicPr>
        <p:blipFill>
          <a:blip r:embed="rId3"/>
          <a:stretch>
            <a:fillRect/>
          </a:stretch>
        </p:blipFill>
        <p:spPr>
          <a:xfrm>
            <a:off x="478582" y="4807073"/>
            <a:ext cx="745490" cy="265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92041;FounderCES"/>
          <p:cNvPicPr/>
          <p:nvPr/>
        </p:nvPicPr>
        <p:blipFill>
          <a:blip r:embed="rId1"/>
          <a:stretch>
            <a:fillRect/>
          </a:stretch>
        </p:blipFill>
        <p:spPr>
          <a:xfrm>
            <a:off x="550590" y="972261"/>
            <a:ext cx="745490" cy="265430"/>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到平衡后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的使用量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平衡不移动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废水中的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的去除率不改变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化学式相似</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的溶度积远远小于</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MnS</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的溶度积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溶度积大的物质可转化为溶度积小的物质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所以该反应可将工业废水中的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沉淀完全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在同一溶液中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反应达平衡时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4104456"/>
          </a:xfrm>
          <a:prstGeom prst="rect">
            <a:avLst/>
          </a:prstGeom>
        </p:spPr>
      </p:pic>
      <p:sp>
        <p:nvSpPr>
          <p:cNvPr id="3" name="内容占位符 2"/>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淀转化的一般原则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溶解度较小的沉淀易转化成溶解度更小的沉淀。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当一种试剂能沉淀溶液中的几种离子时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生成沉淀所需试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剂离子浓度越小的越先沉淀。</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如果生成各种沉淀所需试剂离子的浓度相差较大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就能分步沉淀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从而达到分离离子的目的。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两种沉淀的溶解度差别越大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沉淀转化越容易。</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957;FounderCES"/>
          <p:cNvPicPr/>
          <p:nvPr/>
        </p:nvPicPr>
        <p:blipFill>
          <a:blip r:embed="rId2"/>
          <a:stretch>
            <a:fillRect/>
          </a:stretch>
        </p:blipFill>
        <p:spPr>
          <a:xfrm>
            <a:off x="558126" y="923310"/>
            <a:ext cx="1432624" cy="31432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28965"/>
            <a:ext cx="11485848" cy="397031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氧</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化还原滴定</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氧化剂或还原剂为滴定剂，直接滴定一些具有还原性或氧化性的物质，或者间接滴定一些本身并没有还原性或氧化性，但能与某些还原剂或氧化剂反应的物质。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试剂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常见用于滴定的氧化剂：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常见用于滴定的还原剂：亚铁盐、草酸、维生素</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1.EPS" descr="id:2147494971;FounderCES"/>
          <p:cNvPicPr/>
          <p:nvPr/>
        </p:nvPicPr>
        <p:blipFill>
          <a:blip r:embed="rId1"/>
          <a:stretch>
            <a:fillRect/>
          </a:stretch>
        </p:blipFill>
        <p:spPr>
          <a:xfrm>
            <a:off x="513086" y="1529069"/>
            <a:ext cx="847090" cy="297180"/>
          </a:xfrm>
          <a:prstGeom prst="rect">
            <a:avLst/>
          </a:prstGeom>
        </p:spPr>
      </p:pic>
      <p:pic>
        <p:nvPicPr>
          <p:cNvPr id="4" name="24情境通.EPS" descr="id:2147494964;FounderCES"/>
          <p:cNvPicPr/>
          <p:nvPr/>
        </p:nvPicPr>
        <p:blipFill>
          <a:blip r:embed="rId2"/>
          <a:stretch>
            <a:fillRect/>
          </a:stretch>
        </p:blipFill>
        <p:spPr>
          <a:xfrm>
            <a:off x="3326701" y="813993"/>
            <a:ext cx="5537010" cy="56089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指示剂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化还原滴定法的指示剂有三类：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氧化还原指示剂。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专用指示剂，如在碘量法滴定中，可溶性淀粉溶液遇碘标准溶液变蓝。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自身指示剂，如酸性高锰酸钾标准溶液滴定草酸，滴定终点时溶液呈酸性高锰酸钾溶液的浅红色。</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94856"/>
              </a:xfrm>
            </p:spPr>
            <p:txBody>
              <a:bodyPr/>
              <a:lstStyle/>
              <a:p>
                <a:pPr hangingPunct="0">
                  <a:spcAft>
                    <a:spcPts val="0"/>
                  </a:spcAft>
                </a:pP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实例</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10CO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2Mn</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指示剂：酸性</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溶液本身呈紫红色，不</a:t>
                </a:r>
                <a:r>
                  <a:rPr lang="zh-CN"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用</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另外选择指示剂，当滴入最后半滴酸性</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溶液，溶液由无色变为浅红色，且半分钟内不褪色，说明达到滴定终点。</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滴定碘液</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sz="23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2NaI</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指示剂：用淀粉作指示剂，当滴入最后半滴</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溶液，溶液的蓝色褪去，且半分钟内不恢复原色，说明达到滴定终点。</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94856"/>
              </a:xfrm>
              <a:blipFill rotWithShape="1">
                <a:blip r:embed="rId1"/>
                <a:stretch>
                  <a:fillRect l="-2" t="-12" r="1" b="-2563"/>
                </a:stretch>
              </a:blipFill>
            </p:spPr>
            <p:txBody>
              <a:bodyPr/>
              <a:lstStyle/>
              <a:p>
                <a:r>
                  <a:rPr lang="zh-CN" altLang="en-US">
                    <a:noFill/>
                  </a:rPr>
                  <a:t> </a:t>
                </a:r>
              </a:p>
            </p:txBody>
          </p:sp>
        </mc:Fallback>
      </mc:AlternateContent>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仪器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滴定管：酸性、氧化性的试剂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Cr</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、碘液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式滴定管：碱性的试剂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43710" y="2511480"/>
            <a:ext cx="11502992" cy="3168352"/>
          </a:xfrm>
          <a:prstGeom prst="rect">
            <a:avLst/>
          </a:prstGeom>
        </p:spPr>
      </p:pic>
      <p:sp>
        <p:nvSpPr>
          <p:cNvPr id="4" name="内容占位符 1"/>
          <p:cNvSpPr txBox="1"/>
          <p:nvPr/>
        </p:nvSpPr>
        <p:spPr bwMode="auto">
          <a:xfrm>
            <a:off x="360854" y="249289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氧化还原滴定的种类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78584" y="3087544"/>
              <a:ext cx="11233247" cy="2344167"/>
            </p:xfrm>
            <a:graphic>
              <a:graphicData uri="http://schemas.openxmlformats.org/drawingml/2006/table">
                <a:tbl>
                  <a:tblPr firstRow="1" firstCol="1" bandRow="1"/>
                  <a:tblGrid>
                    <a:gridCol w="1728190"/>
                    <a:gridCol w="7550472"/>
                    <a:gridCol w="195458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主要原理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指示剂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高锰</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酸钾</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sub>
                                <m:sup>
                                  <m:r>
                                    <m:rPr>
                                      <m:nor/>
                                    </m:rPr>
                                    <a:rPr lang="zh-CN" alt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8H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5Fe</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重铬</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酸钾</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Cr</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𝟕</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2Cr</a:t>
                          </a:r>
                          <a:r>
                            <a:rPr 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6Fe</a:t>
                          </a:r>
                          <a:r>
                            <a:rPr lang="en-US"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碘量法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2S</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bSup>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e>
                                  </m:bar>
                                </m:num>
                                <m:den>
                                  <m:r>
                                    <a:rPr lang="en-US" sz="24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 </m:t>
                                  </m:r>
                                </m:den>
                              </m:f>
                            </m:oMath>
                          </a14:m>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𝟔</m:t>
                                  </m:r>
                                </m:sub>
                                <m:sup>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en-US" sz="24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2I</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粉溶</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78584" y="3087544"/>
              <a:ext cx="11233247" cy="2344167"/>
            </p:xfrm>
            <a:graphic>
              <a:graphicData uri="http://schemas.openxmlformats.org/drawingml/2006/table">
                <a:tbl>
                  <a:tblPr firstRow="1" firstCol="1" bandRow="1"/>
                  <a:tblGrid>
                    <a:gridCol w="1728190"/>
                    <a:gridCol w="7550472"/>
                    <a:gridCol w="195458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序号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主要原理</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指示剂</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高锰</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酸钾</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重铬</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酸钾</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用外</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8803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碘量法</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淀</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粉溶</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6" name="拓展.EPS" descr="id:2147494978;FounderCES"/>
          <p:cNvPicPr/>
          <p:nvPr/>
        </p:nvPicPr>
        <p:blipFill>
          <a:blip r:embed="rId3"/>
          <a:stretch>
            <a:fillRect/>
          </a:stretch>
        </p:blipFill>
        <p:spPr>
          <a:xfrm>
            <a:off x="491415" y="2665486"/>
            <a:ext cx="1114108" cy="31118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168796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难溶电解质的沉淀溶解平衡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沉淀溶解平衡的建立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mm675.jpg" descr="id:2147494807;FounderCES"/>
          <p:cNvPicPr/>
          <p:nvPr/>
        </p:nvPicPr>
        <p:blipFill>
          <a:blip r:embed="rId1">
            <a:clrChange>
              <a:clrFrom>
                <a:srgbClr val="FFFFFE"/>
              </a:clrFrom>
              <a:clrTo>
                <a:srgbClr val="FFFFFE">
                  <a:alpha val="0"/>
                </a:srgbClr>
              </a:clrTo>
            </a:clrChange>
          </a:blip>
          <a:stretch>
            <a:fillRect/>
          </a:stretch>
        </p:blipFill>
        <p:spPr>
          <a:xfrm>
            <a:off x="4365610" y="1897498"/>
            <a:ext cx="2505590" cy="2611622"/>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245521"/>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取含</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粗品</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0.0500 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杂质不参加反应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与过量的酸性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完全反应后，调节溶液至弱酸性。以淀</a:t>
                </a:r>
                <a:r>
                  <a:rPr lang="zh-CN"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为指示剂，用</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0.1000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标准溶液滴定，滴定终点时消耗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标准溶液</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15.00 mL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。标志滴定终点的现象是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，粗品中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的相对含量为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滴入最后半滴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标准溶液后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溶液蓝色消失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且半分钟内不恢复原来的颜色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245521"/>
              </a:xfrm>
              <a:blipFill rotWithShape="1">
                <a:blip r:embed="rId1"/>
                <a:stretch>
                  <a:fillRect l="-2" t="-15" r="1" b="-2799"/>
                </a:stretch>
              </a:blipFill>
            </p:spPr>
            <p:txBody>
              <a:bodyPr/>
              <a:lstStyle/>
              <a:p>
                <a:r>
                  <a:rPr lang="zh-CN" altLang="en-US">
                    <a:noFill/>
                  </a:rPr>
                  <a:t> </a:t>
                </a:r>
              </a:p>
            </p:txBody>
          </p:sp>
        </mc:Fallback>
      </mc:AlternateContent>
      <p:pic>
        <p:nvPicPr>
          <p:cNvPr id="4" name="24典例1.EPS" descr="id:2147494993;FounderCES"/>
          <p:cNvPicPr/>
          <p:nvPr/>
        </p:nvPicPr>
        <p:blipFill>
          <a:blip r:embed="rId2"/>
          <a:stretch>
            <a:fillRect/>
          </a:stretch>
        </p:blipFill>
        <p:spPr>
          <a:xfrm>
            <a:off x="519209" y="956192"/>
            <a:ext cx="878225" cy="282753"/>
          </a:xfrm>
          <a:prstGeom prst="rect">
            <a:avLst/>
          </a:prstGeom>
        </p:spPr>
      </p:pic>
      <p:pic>
        <p:nvPicPr>
          <p:cNvPr id="6" name="24答案.EPS" descr="id:2147495007;FounderCES"/>
          <p:cNvPicPr/>
          <p:nvPr/>
        </p:nvPicPr>
        <p:blipFill>
          <a:blip r:embed="rId3"/>
          <a:stretch>
            <a:fillRect/>
          </a:stretch>
        </p:blipFill>
        <p:spPr>
          <a:xfrm>
            <a:off x="469956" y="3987812"/>
            <a:ext cx="685800"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3746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定结束的时候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单质碘消耗完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则标志滴定终点的现象是当滴入最后半滴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标准溶液后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溶液蓝色消失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且半分钟内不恢复原来的颜色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2CuI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可以得到关系式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2CuO</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3I</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6S</a:t>
                </a:r>
                <a:r>
                  <a:rPr lang="en-US" altLang="zh-CN" b="1" u="wavy" baseline="-25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0.1000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0.015L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0.0005 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粗品中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的相对含量为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𝟎𝟎𝟎𝟓𝐦𝐨𝐥</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𝟗𝟔𝐠</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𝟎𝟓𝟎𝟎𝐠</m:t>
                        </m:r>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96.0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37469"/>
              </a:xfrm>
              <a:blipFill rotWithShape="1">
                <a:blip r:embed="rId1"/>
                <a:stretch>
                  <a:fillRect l="-2" t="-15" r="1" b="-2216"/>
                </a:stretch>
              </a:blipFill>
            </p:spPr>
            <p:txBody>
              <a:bodyPr/>
              <a:lstStyle/>
              <a:p>
                <a:r>
                  <a:rPr lang="zh-CN" altLang="en-US">
                    <a:noFill/>
                  </a:rPr>
                  <a:t> </a:t>
                </a:r>
              </a:p>
            </p:txBody>
          </p:sp>
        </mc:Fallback>
      </mc:AlternateContent>
      <p:pic>
        <p:nvPicPr>
          <p:cNvPr id="3" name="24解析.EPS" descr="id:2147495000;FounderCES"/>
          <p:cNvPicPr/>
          <p:nvPr/>
        </p:nvPicPr>
        <p:blipFill>
          <a:blip r:embed="rId2"/>
          <a:stretch>
            <a:fillRect/>
          </a:stretch>
        </p:blipFill>
        <p:spPr>
          <a:xfrm>
            <a:off x="517792" y="969044"/>
            <a:ext cx="721551" cy="257048"/>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032448"/>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滴</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定终点判断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滴入最后半滴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标准溶液后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溶液变成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且半分钟内不恢复原来</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的颜色。</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解答此类题目注意三个关键点</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最后半滴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必须说明是滴入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最后半滴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颜色变化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必须说明滴入</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最后半滴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溶液后溶液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颜色的变化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半分钟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必须说明溶液颜色变化后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半分钟内不再恢复原来的颜色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5014;FounderCES"/>
          <p:cNvPicPr/>
          <p:nvPr/>
        </p:nvPicPr>
        <p:blipFill>
          <a:blip r:embed="rId2"/>
          <a:stretch>
            <a:fillRect/>
          </a:stretch>
        </p:blipFill>
        <p:spPr>
          <a:xfrm>
            <a:off x="501136" y="918221"/>
            <a:ext cx="1417606" cy="322707"/>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78478"/>
          </a:xfrm>
        </p:spPr>
        <p:txBody>
          <a:bodyPr/>
          <a:lstStyle/>
          <a:p>
            <a:pPr hangingPunct="0">
              <a:spcAft>
                <a:spcPts val="0"/>
              </a:spcAft>
            </a:pPr>
            <a:r>
              <a:rPr lang="en-US" altLang="zh-CN" sz="22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中</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和滴定曲线图像分析</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酸碱滴定曲线</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黑体" panose="02010609060101010101" pitchFamily="49" charset="-122"/>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氢氧化钠分别滴定等浓度、等体积的盐酸、醋酸，</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变化如图所示</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曲线起点不同：强碱滴定强酸、弱酸的曲线，强酸起点低。</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突跃点变化范围不同：强碱与强酸恰好反应的突跃点变化范围大于强碱与弱酸反应。</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室温下</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不一定是终点：强碱与强酸恰好反应时，终点是</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；强碱与弱酸反应时，终点不是</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强碱与弱酸反应终点是</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2.EPS" descr="id:2147495021;FounderCES"/>
          <p:cNvPicPr/>
          <p:nvPr/>
        </p:nvPicPr>
        <p:blipFill>
          <a:blip r:embed="rId1"/>
          <a:stretch>
            <a:fillRect/>
          </a:stretch>
        </p:blipFill>
        <p:spPr>
          <a:xfrm>
            <a:off x="510764" y="941579"/>
            <a:ext cx="831914" cy="291973"/>
          </a:xfrm>
          <a:prstGeom prst="rect">
            <a:avLst/>
          </a:prstGeom>
        </p:spPr>
      </p:pic>
      <p:pic>
        <p:nvPicPr>
          <p:cNvPr id="4" name="kd519.jpg" descr="id:2147495028;FounderCES"/>
          <p:cNvPicPr/>
          <p:nvPr/>
        </p:nvPicPr>
        <p:blipFill>
          <a:blip r:embed="rId2">
            <a:clrChange>
              <a:clrFrom>
                <a:srgbClr val="FFFFFE"/>
              </a:clrFrom>
              <a:clrTo>
                <a:srgbClr val="FFFFFE">
                  <a:alpha val="0"/>
                </a:srgbClr>
              </a:clrTo>
            </a:clrChange>
          </a:blip>
          <a:stretch>
            <a:fillRect/>
          </a:stretch>
        </p:blipFill>
        <p:spPr>
          <a:xfrm>
            <a:off x="4994750" y="2420888"/>
            <a:ext cx="2218055" cy="184975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酸碱滴定曲线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pOH</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温度下，向一定体积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醋酸溶液中逐滴加入等浓度的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溶液，溶液中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lg</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的变化关系如图所示。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表示一元酸与一元碱中和过程中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点代表中性溶液。</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点显酸性，</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点显碱性，两点水的电离程度相同。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3" name="kd520.jpg" descr="id:2147495035;FounderCES"/>
          <p:cNvPicPr/>
          <p:nvPr/>
        </p:nvPicPr>
        <p:blipFill>
          <a:blip r:embed="rId1">
            <a:clrChange>
              <a:clrFrom>
                <a:srgbClr val="FFFFFE"/>
              </a:clrFrom>
              <a:clrTo>
                <a:srgbClr val="FFFFFE">
                  <a:alpha val="0"/>
                </a:srgbClr>
              </a:clrTo>
            </a:clrChange>
          </a:blip>
          <a:stretch>
            <a:fillRect/>
          </a:stretch>
        </p:blipFill>
        <p:spPr>
          <a:xfrm>
            <a:off x="8615486" y="2060848"/>
            <a:ext cx="2200275" cy="188245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8490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酸碱滴定曲线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黑体" panose="02010609060101010101" pitchFamily="49" charset="-122"/>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分布系数</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布系数曲线是指以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为横坐标、分布系数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即组分的平衡浓度占总浓度的分数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为纵坐标的关系曲线</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根据题给图像：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4.76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84908"/>
              </a:xfrm>
              <a:blipFill rotWithShape="1">
                <a:blip r:embed="rId1"/>
                <a:stretch>
                  <a:fillRect l="-2" t="-12" r="1" b="8"/>
                </a:stretch>
              </a:blipFill>
            </p:spPr>
            <p:txBody>
              <a:bodyPr/>
              <a:lstStyle/>
              <a:p>
                <a:r>
                  <a:rPr lang="zh-CN" altLang="en-US">
                    <a:noFill/>
                  </a:rPr>
                  <a:t> </a:t>
                </a:r>
              </a:p>
            </p:txBody>
          </p:sp>
        </mc:Fallback>
      </mc:AlternateContent>
      <p:pic>
        <p:nvPicPr>
          <p:cNvPr id="3" name="kd521.jpg" descr="id:2147495042;FounderCES"/>
          <p:cNvPicPr/>
          <p:nvPr/>
        </p:nvPicPr>
        <p:blipFill>
          <a:blip r:embed="rId2">
            <a:clrChange>
              <a:clrFrom>
                <a:srgbClr val="FFFFFE"/>
              </a:clrFrom>
              <a:clrTo>
                <a:srgbClr val="FFFFFE">
                  <a:alpha val="0"/>
                </a:srgbClr>
              </a:clrTo>
            </a:clrChange>
          </a:blip>
          <a:stretch>
            <a:fillRect/>
          </a:stretch>
        </p:blipFill>
        <p:spPr>
          <a:xfrm>
            <a:off x="4812600" y="2056306"/>
            <a:ext cx="2582355" cy="1684084"/>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61560"/>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常温下，用浓度为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0.0200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标准溶液滴定浓度均为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0.0200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的盐酸和醋酸的混合溶液，滴定过程中溶液的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η</a:t>
                </a:r>
                <a14:m>
                  <m:oMath xmlns:m="http://schemas.openxmlformats.org/officeDocument/2006/math">
                    <m:d>
                      <m:dPr>
                        <m:begChr m:val="["/>
                        <m:endChr m:val="]"/>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𝛈</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标准溶液</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𝐕</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待测溶液</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e>
                    </m:d>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的变化曲线如图所示。下列说法错误的是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76</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水的电离程度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D</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61560"/>
              </a:xfrm>
              <a:blipFill rotWithShape="1">
                <a:blip r:embed="rId1"/>
                <a:stretch>
                  <a:fillRect l="-2" t="-570" r="1" b="10"/>
                </a:stretch>
              </a:blipFill>
            </p:spPr>
            <p:txBody>
              <a:bodyPr/>
              <a:lstStyle/>
              <a:p>
                <a:r>
                  <a:rPr lang="zh-CN" altLang="en-US">
                    <a:noFill/>
                  </a:rPr>
                  <a:t> </a:t>
                </a:r>
              </a:p>
            </p:txBody>
          </p:sp>
        </mc:Fallback>
      </mc:AlternateContent>
      <p:pic>
        <p:nvPicPr>
          <p:cNvPr id="3" name="24典例2.EPS" descr="id:2147495049;FounderCES"/>
          <p:cNvPicPr/>
          <p:nvPr/>
        </p:nvPicPr>
        <p:blipFill>
          <a:blip r:embed="rId2"/>
          <a:stretch>
            <a:fillRect/>
          </a:stretch>
        </p:blipFill>
        <p:spPr>
          <a:xfrm>
            <a:off x="550590" y="968504"/>
            <a:ext cx="834708" cy="268923"/>
          </a:xfrm>
          <a:prstGeom prst="rect">
            <a:avLst/>
          </a:prstGeom>
        </p:spPr>
      </p:pic>
      <p:pic>
        <p:nvPicPr>
          <p:cNvPr id="4" name="kd522.jpg" descr="id:2147495056;FounderCES"/>
          <p:cNvPicPr/>
          <p:nvPr/>
        </p:nvPicPr>
        <p:blipFill>
          <a:blip r:embed="rId3">
            <a:clrChange>
              <a:clrFrom>
                <a:srgbClr val="FFFFFE"/>
              </a:clrFrom>
              <a:clrTo>
                <a:srgbClr val="FFFFFE">
                  <a:alpha val="0"/>
                </a:srgbClr>
              </a:clrTo>
            </a:clrChange>
          </a:blip>
          <a:stretch>
            <a:fillRect/>
          </a:stretch>
        </p:blipFill>
        <p:spPr>
          <a:xfrm>
            <a:off x="9050264" y="2313206"/>
            <a:ext cx="2457952" cy="2070704"/>
          </a:xfrm>
          <a:prstGeom prst="rect">
            <a:avLst/>
          </a:prstGeom>
        </p:spPr>
      </p:pic>
      <p:pic>
        <p:nvPicPr>
          <p:cNvPr id="5" name="24答案.EPS" descr="id:2147492048;FounderCES"/>
          <p:cNvPicPr/>
          <p:nvPr/>
        </p:nvPicPr>
        <p:blipFill>
          <a:blip r:embed="rId4"/>
          <a:stretch>
            <a:fillRect/>
          </a:stretch>
        </p:blipFill>
        <p:spPr>
          <a:xfrm>
            <a:off x="441816" y="5724044"/>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79708"/>
          </a:xfrm>
        </p:spPr>
        <p:txBody>
          <a:bodyPr/>
          <a:lstStyle/>
          <a:p>
            <a:pPr hangingPunct="0">
              <a:spcAft>
                <a:spcPts val="0"/>
              </a:spcAft>
            </a:pP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溶液和盐酸、醋酸的混合溶液反应时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先与强酸反应</a:t>
            </a:r>
            <a:r>
              <a:rPr lang="zh-CN" altLang="zh-CN" sz="23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然后再与弱酸反应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由滴定曲线可知</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溶液和盐酸恰好完全反应生成</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醋酸未发生反应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和醋酸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溶液反应掉一半的醋酸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和醋酸</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溶液与醋酸恰好完全反应</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溶质成分为</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据此解答</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2041;FounderCES"/>
          <p:cNvPicPr/>
          <p:nvPr/>
        </p:nvPicPr>
        <p:blipFill>
          <a:blip r:embed="rId1"/>
          <a:stretch>
            <a:fillRect/>
          </a:stretch>
        </p:blipFill>
        <p:spPr>
          <a:xfrm>
            <a:off x="504460" y="972102"/>
            <a:ext cx="677718" cy="241300"/>
          </a:xfrm>
          <a:prstGeom prst="rect">
            <a:avLst/>
          </a:prstGeom>
        </p:spPr>
      </p:pic>
      <p:pic>
        <p:nvPicPr>
          <p:cNvPr id="4" name="kd522.jpg" descr="id:2147495056;FounderCES"/>
          <p:cNvPicPr/>
          <p:nvPr/>
        </p:nvPicPr>
        <p:blipFill>
          <a:blip r:embed="rId2">
            <a:clrChange>
              <a:clrFrom>
                <a:srgbClr val="FFFFFE"/>
              </a:clrFrom>
              <a:clrTo>
                <a:srgbClr val="FFFFFE">
                  <a:alpha val="0"/>
                </a:srgbClr>
              </a:clrTo>
            </a:clrChange>
          </a:blip>
          <a:stretch>
            <a:fillRect/>
          </a:stretch>
        </p:blipFill>
        <p:spPr>
          <a:xfrm>
            <a:off x="4180937" y="3443729"/>
            <a:ext cx="2974122" cy="2505551"/>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93070"/>
              </a:xfrm>
            </p:spPr>
            <p:txBody>
              <a:bodyPr/>
              <a:lstStyle/>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点时溶质成分为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和醋酸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0.0100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38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𝟑𝟖</m:t>
                            </m:r>
                          </m:sup>
                        </m:sSup>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𝟑𝟖</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𝟎𝟏𝟎𝟎</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baseline="30000">
                    <a:solidFill>
                      <a:srgbClr val="000000"/>
                    </a:solidFill>
                    <a:ea typeface="宋体" panose="02010600030101010101" pitchFamily="2" charset="-122"/>
                    <a:cs typeface="Times New Roman" panose="02020603050405020304" pitchFamily="18" charset="0"/>
                  </a:rPr>
                  <a:t>.7</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pc="-9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等浓度的</a:t>
                </a:r>
                <a:r>
                  <a:rPr lang="en-US"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和醋酸的混合溶液</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存在物料守恒</a:t>
                </a:r>
                <a:r>
                  <a:rPr lang="zh-CN" altLang="zh-CN" b="1"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关系</a:t>
                </a:r>
                <a:r>
                  <a:rPr lang="zh-CN"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spc="-9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点溶液中含有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及等浓度的醋酸和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溶液显酸性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说明醋酸的电离程度大于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的水解程度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点溶液中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水解促进水的电离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点碱过量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会抑制水的电离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则水的电离程度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93070"/>
              </a:xfrm>
              <a:blipFill rotWithShape="1">
                <a:blip r:embed="rId1"/>
                <a:stretch>
                  <a:fillRect l="-2" t="-11" r="1" b="11"/>
                </a:stretch>
              </a:blipFill>
            </p:spPr>
            <p:txBody>
              <a:bodyPr/>
              <a:lstStyle/>
              <a:p>
                <a:r>
                  <a:rPr lang="zh-CN" altLang="en-US">
                    <a:noFill/>
                  </a:rPr>
                  <a:t> </a:t>
                </a:r>
              </a:p>
            </p:txBody>
          </p:sp>
        </mc:Fallback>
      </mc:AlternateContent>
      <p:pic>
        <p:nvPicPr>
          <p:cNvPr id="3" name="kd522.jpg" descr="id:2147495056;FounderCES"/>
          <p:cNvPicPr/>
          <p:nvPr/>
        </p:nvPicPr>
        <p:blipFill>
          <a:blip r:embed="rId2">
            <a:clrChange>
              <a:clrFrom>
                <a:srgbClr val="FFFFFE"/>
              </a:clrFrom>
              <a:clrTo>
                <a:srgbClr val="FFFFFE">
                  <a:alpha val="0"/>
                </a:srgbClr>
              </a:clrTo>
            </a:clrChange>
          </a:blip>
          <a:stretch>
            <a:fillRect/>
          </a:stretch>
        </p:blipFill>
        <p:spPr>
          <a:xfrm>
            <a:off x="8903518" y="914501"/>
            <a:ext cx="2974122" cy="2505551"/>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2808312"/>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和滴定曲线图像题的分析步骤</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先看纵坐标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确定酸滴碱还是碱滴酸。</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再看起点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确定被滴定溶液酸性或碱性的强弱。</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找滴定终点和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的中性点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判断滴定终点的酸碱性。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最后分析其他特殊点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如滴定一半点、过量一倍点等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分析酸碱过量情况。</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5077;FounderCES"/>
          <p:cNvPicPr/>
          <p:nvPr/>
        </p:nvPicPr>
        <p:blipFill>
          <a:blip r:embed="rId2"/>
          <a:stretch>
            <a:fillRect/>
          </a:stretch>
        </p:blipFill>
        <p:spPr>
          <a:xfrm>
            <a:off x="561923" y="929412"/>
            <a:ext cx="1334834" cy="303848"/>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沉淀溶解平衡方程式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沉淀溶解平衡为例</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Ag</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沉淀溶解平衡的特征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动：动态平衡，溶解与沉淀没有停止。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等：溶解速率和沉淀速率相等。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定：平衡状态时，溶液中离子浓度保持不变。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变：条件改变，溶解平衡发生移动。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p:nvPr/>
        </p:nvPicPr>
        <p:blipFill rotWithShape="1">
          <a:blip r:embed="rId1">
            <a:clrChange>
              <a:clrFrom>
                <a:srgbClr val="FFFFFD"/>
              </a:clrFrom>
              <a:clrTo>
                <a:srgbClr val="FFFFFD">
                  <a:alpha val="0"/>
                </a:srgbClr>
              </a:clrTo>
            </a:clrChange>
          </a:blip>
          <a:srcRect t="38471" r="-11687" b="36570"/>
          <a:stretch>
            <a:fillRect/>
          </a:stretch>
        </p:blipFill>
        <p:spPr>
          <a:xfrm>
            <a:off x="1577654" y="2276872"/>
            <a:ext cx="878715" cy="226641"/>
          </a:xfrm>
          <a:prstGeom prst="rect">
            <a:avLst/>
          </a:prstGeom>
        </p:spPr>
      </p:pic>
      <p:sp>
        <p:nvSpPr>
          <p:cNvPr id="3" name="矩形 2"/>
          <p:cNvSpPr/>
          <p:nvPr/>
        </p:nvSpPr>
        <p:spPr>
          <a:xfrm>
            <a:off x="1593002" y="2420888"/>
            <a:ext cx="803425" cy="461665"/>
          </a:xfrm>
          <a:prstGeom prst="rect">
            <a:avLst/>
          </a:prstGeom>
        </p:spPr>
        <p:txBody>
          <a:bodyPr wrap="none">
            <a:spAutoFit/>
          </a:bodyPr>
          <a:lstStyle/>
          <a:p>
            <a:r>
              <a:rPr lang="zh-CN" altLang="zh-CN" sz="2400">
                <a:solidFill>
                  <a:srgbClr val="000000"/>
                </a:solidFill>
                <a:cs typeface="Times New Roman" panose="02020603050405020304" pitchFamily="18" charset="0"/>
              </a:rPr>
              <a:t>沉淀</a:t>
            </a:r>
            <a:endParaRPr lang="zh-CN" altLang="en-US"/>
          </a:p>
        </p:txBody>
      </p:sp>
      <p:sp>
        <p:nvSpPr>
          <p:cNvPr id="7" name="矩形 6"/>
          <p:cNvSpPr/>
          <p:nvPr/>
        </p:nvSpPr>
        <p:spPr>
          <a:xfrm>
            <a:off x="1568129" y="1888551"/>
            <a:ext cx="803425" cy="461665"/>
          </a:xfrm>
          <a:prstGeom prst="rect">
            <a:avLst/>
          </a:prstGeom>
        </p:spPr>
        <p:txBody>
          <a:bodyPr wrap="none">
            <a:spAutoFit/>
          </a:bodyPr>
          <a:lstStyle/>
          <a:p>
            <a:r>
              <a:rPr lang="zh-CN" altLang="zh-CN" sz="2400">
                <a:solidFill>
                  <a:srgbClr val="000000"/>
                </a:solidFill>
                <a:cs typeface="Times New Roman" panose="02020603050405020304" pitchFamily="18" charset="0"/>
              </a:rPr>
              <a:t>溶解</a:t>
            </a:r>
            <a:endParaRPr lang="zh-CN" alt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043747"/>
          </a:xfrm>
        </p:spPr>
        <p:txBody>
          <a:bodyPr/>
          <a:lstStyle/>
          <a:p>
            <a:pPr hangingPunct="0">
              <a:spcAft>
                <a:spcPts val="0"/>
              </a:spcAft>
            </a:pPr>
            <a:r>
              <a:rPr lang="en-US" altLang="zh-CN" sz="22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四</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大平衡常数</a:t>
            </a:r>
            <a:r>
              <a:rPr lang="en-US" altLang="zh-CN" sz="2200" b="1">
                <a:solidFill>
                  <a:srgbClr val="00A451"/>
                </a:solidFill>
                <a:latin typeface="黑体" panose="02010609060101010101" pitchFamily="49" charset="-122"/>
                <a:ea typeface="宋体" panose="02010600030101010101" pitchFamily="2" charset="-122"/>
                <a:cs typeface="Times New Roman" panose="02020603050405020304" pitchFamily="18" charset="0"/>
              </a:rPr>
              <a:t>[</a:t>
            </a:r>
            <a:r>
              <a:rPr lang="en-US" altLang="zh-CN" sz="22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2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A451"/>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sz="22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2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2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sz="2200" b="1">
                <a:solidFill>
                  <a:srgbClr val="00A451"/>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的综合应用</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四大平衡常数的比较</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3.EPS" descr="id:2147495084;FounderCES"/>
          <p:cNvPicPr/>
          <p:nvPr/>
        </p:nvPicPr>
        <p:blipFill>
          <a:blip r:embed="rId1"/>
          <a:stretch>
            <a:fillRect/>
          </a:stretch>
        </p:blipFill>
        <p:spPr>
          <a:xfrm>
            <a:off x="512775" y="950909"/>
            <a:ext cx="831914" cy="291973"/>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78582" y="1916832"/>
              <a:ext cx="11431270" cy="3606800"/>
            </p:xfrm>
            <a:graphic>
              <a:graphicData uri="http://schemas.openxmlformats.org/drawingml/2006/table">
                <a:tbl>
                  <a:tblPr firstRow="1" firstCol="1" bandRow="1"/>
                  <a:tblGrid>
                    <a:gridCol w="1296144"/>
                    <a:gridCol w="1008112"/>
                    <a:gridCol w="1296144"/>
                    <a:gridCol w="1512168"/>
                    <a:gridCol w="6318885"/>
                  </a:tblGrid>
                  <a:tr h="285882">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适用体系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82164">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水的离子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积常数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任意水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84024">
                    <a:tc row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电离常数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离常数</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en-US" sz="22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m:t>A</m:t>
                                  </m:r>
                                  <m:r>
                                    <m:rPr>
                                      <m:nor/>
                                    </m:rP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m:t>－</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den>
                              </m:f>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16890">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c>
                      <a:txBody>
                        <a:bodyPr/>
                        <a:lstStyle/>
                        <a:p>
                          <a:pPr algn="ctr" hangingPunct="0">
                            <a:lnSpc>
                              <a:spcPct val="12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BOH</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常数</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m:t>
                                      </m:r>
                                    </m:e>
                                    <m:sup>
                                      <m:r>
                                        <m:rPr>
                                          <m:nor/>
                                        </m:rPr>
                                        <a:rPr lang="zh-CN" altLang="en-US" sz="2200" b="1" baseline="3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m:t>OH</m:t>
                                  </m:r>
                                  <m:r>
                                    <m:rPr>
                                      <m:nor/>
                                    </m:rP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sym typeface="+mn-ea"/>
                                    </a:rPr>
                                    <m:t>－</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𝐁𝐎𝐇</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den>
                              </m:f>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78582" y="1916832"/>
              <a:ext cx="11431270" cy="3606800"/>
            </p:xfrm>
            <a:graphic>
              <a:graphicData uri="http://schemas.openxmlformats.org/drawingml/2006/table">
                <a:tbl>
                  <a:tblPr firstRow="1" firstCol="1" bandRow="1"/>
                  <a:tblGrid>
                    <a:gridCol w="1296144"/>
                    <a:gridCol w="1008112"/>
                    <a:gridCol w="1296144"/>
                    <a:gridCol w="1512168"/>
                    <a:gridCol w="6318885"/>
                  </a:tblGrid>
                  <a:tr h="285882">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适用体系</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82164">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水的离子</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积常数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任意水</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83945">
                    <a:tc row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电离常数</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1316990">
                    <a:tc vMerge="1">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弱碱</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95368" y="980728"/>
              <a:ext cx="11377265" cy="3685159"/>
            </p:xfrm>
            <a:graphic>
              <a:graphicData uri="http://schemas.openxmlformats.org/drawingml/2006/table">
                <a:tbl>
                  <a:tblPr firstRow="1" firstCol="1" bandRow="1"/>
                  <a:tblGrid>
                    <a:gridCol w="1080120"/>
                    <a:gridCol w="792088"/>
                    <a:gridCol w="1440160"/>
                    <a:gridCol w="1728192"/>
                    <a:gridCol w="633670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适用体系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盐的水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解常数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解常数</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en-US" sz="2400" b="1" baseline="2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m:rPr>
                                      <m:nor/>
                                    </m:rPr>
                                    <a:rPr lang="en-US" sz="24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𝒄</m:t>
                                  </m:r>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p>
                                    <m:sSup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𝐀</m:t>
                                      </m:r>
                                    </m:e>
                                    <m:sup>
                                      <m:r>
                                        <m:rPr>
                                          <m:nor/>
                                        </m:rPr>
                                        <a:rPr lang="zh-CN" altLang="en-US" sz="2400" b="1" baseline="20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den>
                              </m:f>
                            </m:oMath>
                          </a14:m>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溶度积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多数</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395368" y="980728"/>
              <a:ext cx="11377265" cy="3685159"/>
            </p:xfrm>
            <a:graphic>
              <a:graphicData uri="http://schemas.openxmlformats.org/drawingml/2006/table">
                <a:tbl>
                  <a:tblPr firstRow="1" firstCol="1" bandRow="1"/>
                  <a:tblGrid>
                    <a:gridCol w="1080120"/>
                    <a:gridCol w="792088"/>
                    <a:gridCol w="1440160"/>
                    <a:gridCol w="1728192"/>
                    <a:gridCol w="633670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符号</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适用体系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影响因素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表达式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6400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盐的水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解常数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盐溶液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溶度积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常数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难溶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多数</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的饱和溶液</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i="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8164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四大平衡常数间的关系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COONa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悬浊液中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间的关系是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𝐰</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𝐩𝐇</m:t>
                                    </m:r>
                                  </m:sup>
                                </m:sSup>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81640"/>
              </a:xfrm>
              <a:blipFill rotWithShape="1">
                <a:blip r:embed="rId1"/>
                <a:stretch>
                  <a:fillRect l="-2" t="-20" r="1" b="-3404"/>
                </a:stretch>
              </a:blipFill>
            </p:spPr>
            <p:txBody>
              <a:bodyPr/>
              <a:lstStyle/>
              <a:p>
                <a:r>
                  <a:rPr lang="zh-CN" altLang="en-US">
                    <a:noFill/>
                  </a:rPr>
                  <a:t> </a:t>
                </a:r>
              </a:p>
            </p:txBody>
          </p:sp>
        </mc:Fallback>
      </mc:AlternateContent>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四大平衡常数的应用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判断平衡移动方向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3" y="1988840"/>
          <a:ext cx="11233248" cy="2194560"/>
        </p:xfrm>
        <a:graphic>
          <a:graphicData uri="http://schemas.openxmlformats.org/drawingml/2006/table">
            <a:tbl>
              <a:tblPr firstRow="1" firstCol="1" bandRow="1"/>
              <a:tblGrid>
                <a:gridCol w="2667510"/>
                <a:gridCol w="2727930"/>
                <a:gridCol w="5837808"/>
              </a:tblGrid>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a:t>
                      </a:r>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移动</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溶解平衡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溶液过饱和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沉淀生成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溶液饱和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处于平衡状态</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sp</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溶液不饱和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无沉淀析出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88188"/>
              </a:xfrm>
            </p:spPr>
            <p:txBody>
              <a:bodyPr/>
              <a:lstStyle/>
              <a:p>
                <a:pPr hangingPunct="0">
                  <a:lnSpc>
                    <a:spcPct val="13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判断离子浓度比值的大小变化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如将</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溶液加水稀释，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减小，由于电离平衡常数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＝不变，故</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的值增大。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计算沉淀转化时的平衡常数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a:t> ⥫</a:t>
                </a:r>
                <a: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已知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8.5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17</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反应的平衡常数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𝐥</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𝐠</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𝐈</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𝐀𝐠𝐂𝐥</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𝐬𝐩</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𝐀𝐠𝐈</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𝟏𝟕</m:t>
                            </m:r>
                          </m:sup>
                        </m:sSup>
                      </m:den>
                    </m:f>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利用四大平衡常数进行有关计算</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88188"/>
              </a:xfrm>
              <a:blipFill rotWithShape="1">
                <a:blip r:embed="rId1"/>
                <a:stretch>
                  <a:fillRect l="-2" t="-12" r="1" b="-6354"/>
                </a:stretch>
              </a:blipFill>
            </p:spPr>
            <p:txBody>
              <a:bodyPr/>
              <a:lstStyle/>
              <a:p>
                <a:r>
                  <a:rPr lang="zh-CN" altLang="en-US">
                    <a:noFill/>
                  </a:rPr>
                  <a:t> </a:t>
                </a:r>
              </a:p>
            </p:txBody>
          </p:sp>
        </mc:Fallback>
      </mc:AlternateContent>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032448"/>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的数值不随其离子浓度的变化而变化</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只与温度有关</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随温度的升高而增大。在温度一定时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平衡常数不变</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与化学平衡是否移动无关。</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是水电离出的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的乘积。在常温下水的离子积常数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误认为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小的沉淀不能转化为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大的沉淀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实际上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当两种难溶电解质的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相差不是很大时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通过调节某种离子的浓度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可实现难溶电解质由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小的沉淀向</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大的沉淀转化。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5107;FounderCES"/>
          <p:cNvPicPr/>
          <p:nvPr/>
        </p:nvPicPr>
        <p:blipFill>
          <a:blip r:embed="rId2"/>
          <a:stretch>
            <a:fillRect/>
          </a:stretch>
        </p:blipFill>
        <p:spPr>
          <a:xfrm>
            <a:off x="495834" y="908720"/>
            <a:ext cx="1631315" cy="33972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是一元弱酸，难溶盐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的饱和溶液中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不发生水解。实验发现，</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298 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为线性关系，如图中实线所示。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下列叙述错误的是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的溶度积</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的电离常数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C</a:t>
            </a:r>
            <a:endParaRPr lang="zh-CN" altLang="en-US"/>
          </a:p>
        </p:txBody>
      </p:sp>
      <p:pic>
        <p:nvPicPr>
          <p:cNvPr id="3" name="24典例3.EPS" descr="id:2147495114;FounderCES"/>
          <p:cNvPicPr/>
          <p:nvPr/>
        </p:nvPicPr>
        <p:blipFill>
          <a:blip r:embed="rId1"/>
          <a:stretch>
            <a:fillRect/>
          </a:stretch>
        </p:blipFill>
        <p:spPr>
          <a:xfrm>
            <a:off x="478582" y="925972"/>
            <a:ext cx="923925" cy="297180"/>
          </a:xfrm>
          <a:prstGeom prst="rect">
            <a:avLst/>
          </a:prstGeom>
        </p:spPr>
      </p:pic>
      <p:pic>
        <p:nvPicPr>
          <p:cNvPr id="4" name="kd523.jpg" descr="id:2147495121;FounderCES"/>
          <p:cNvPicPr/>
          <p:nvPr/>
        </p:nvPicPr>
        <p:blipFill>
          <a:blip r:embed="rId2">
            <a:clrChange>
              <a:clrFrom>
                <a:srgbClr val="FFFFFE"/>
              </a:clrFrom>
              <a:clrTo>
                <a:srgbClr val="FFFFFE">
                  <a:alpha val="0"/>
                </a:srgbClr>
              </a:clrTo>
            </a:clrChange>
          </a:blip>
          <a:stretch>
            <a:fillRect/>
          </a:stretch>
        </p:blipFill>
        <p:spPr>
          <a:xfrm>
            <a:off x="7931027" y="1984317"/>
            <a:ext cx="3968877" cy="2888298"/>
          </a:xfrm>
          <a:prstGeom prst="rect">
            <a:avLst/>
          </a:prstGeom>
        </p:spPr>
      </p:pic>
      <p:pic>
        <p:nvPicPr>
          <p:cNvPr id="5" name="24答案.EPS" descr="id:2147492048;FounderCES"/>
          <p:cNvPicPr/>
          <p:nvPr/>
        </p:nvPicPr>
        <p:blipFill>
          <a:blip r:embed="rId3"/>
          <a:stretch>
            <a:fillRect/>
          </a:stretch>
        </p:blipFill>
        <p:spPr>
          <a:xfrm>
            <a:off x="441816" y="4799566"/>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5887830"/>
              </a:xfrm>
            </p:spPr>
            <p:txBody>
              <a:bodyPr/>
              <a:lstStyle/>
              <a:p>
                <a:pPr algn="l" hangingPunct="0">
                  <a:spcAft>
                    <a:spcPts val="0"/>
                  </a:spcAft>
                </a:pPr>
                <a:r>
                  <a:rPr lang="en-US"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0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l" hangingPunct="0">
                  <a:spcAft>
                    <a:spcPts val="0"/>
                  </a:spcAft>
                </a:pPr>
                <a:r>
                  <a:rPr lang="zh-CN"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7.5</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0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r>
                          <m:rPr>
                            <m:nor/>
                          </m:rP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e>
                    </m:rad>
                  </m:oMath>
                </a14:m>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0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l" hangingPunct="0">
                  <a:spcAft>
                    <a:spcPts val="0"/>
                  </a:spcAft>
                </a:pP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0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由图可知</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可看作溶液</a:t>
                </a:r>
                <a:r>
                  <a:rPr lang="zh-CN"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endParaRPr lang="en-US"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zh-CN"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较高浓度的</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en-US" altLang="zh-CN" sz="20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的水解极大地被抑制</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溶液中</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l" hangingPunct="0">
                  <a:spcAft>
                    <a:spcPts val="0"/>
                  </a:spcAft>
                </a:pP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endParaRPr lang="en-US" altLang="zh-CN" sz="2000"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l" hangingPunct="0">
                  <a:spcAft>
                    <a:spcPts val="0"/>
                  </a:spcAft>
                </a:pPr>
                <a:r>
                  <a:rPr lang="zh-CN" altLang="zh-CN" sz="2000"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a:t>
                </a:r>
                <a:r>
                  <a:rPr lang="zh-CN" altLang="zh-CN" sz="20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设调</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0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所用的酸为</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i="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则结合电荷守恒可知</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000"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algn="dist" hangingPunct="0">
                  <a:spcAft>
                    <a:spcPts val="0"/>
                  </a:spcAft>
                </a:pPr>
                <a:r>
                  <a:rPr lang="zh-CN" altLang="zh-CN" sz="20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m:rPr>
                                <m:nor/>
                              </m:rP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由物料守恒可</a:t>
                </a:r>
                <a:r>
                  <a:rPr lang="zh-CN" altLang="zh-CN" sz="20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a:t>
                </a:r>
                <a:r>
                  <a:rPr lang="zh-CN" altLang="zh-CN" sz="20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0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sup>
                            <m:r>
                              <m:rPr>
                                <m:nor/>
                              </m:rP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000"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e>
                          <m:sup>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000"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𝐌</m:t>
                            </m:r>
                          </m:e>
                          <m:sup>
                            <m:r>
                              <m:rPr>
                                <m:nor/>
                              </m:rP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000"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sz="2000"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0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 </a:t>
                </a:r>
                <a:r>
                  <a:rPr lang="en-US" altLang="zh-CN" sz="20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0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此时溶液中</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0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sz="20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m:rPr>
                                <m:nor/>
                              </m:rP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5887830"/>
              </a:xfrm>
              <a:blipFill rotWithShape="1">
                <a:blip r:embed="rId1"/>
                <a:stretch>
                  <a:fillRect l="-2" t="-313" r="1" b="2"/>
                </a:stretch>
              </a:blipFill>
            </p:spPr>
            <p:txBody>
              <a:bodyPr/>
              <a:lstStyle/>
              <a:p>
                <a:r>
                  <a:rPr lang="zh-CN" altLang="en-US">
                    <a:noFill/>
                  </a:rPr>
                  <a:t> </a:t>
                </a:r>
              </a:p>
            </p:txBody>
          </p:sp>
        </mc:Fallback>
      </mc:AlternateContent>
      <p:pic>
        <p:nvPicPr>
          <p:cNvPr id="7" name="24解析.EPS" descr="id:2147492041;FounderCES"/>
          <p:cNvPicPr/>
          <p:nvPr/>
        </p:nvPicPr>
        <p:blipFill>
          <a:blip r:embed="rId2"/>
          <a:stretch>
            <a:fillRect/>
          </a:stretch>
        </p:blipFill>
        <p:spPr>
          <a:xfrm>
            <a:off x="543124" y="939940"/>
            <a:ext cx="616107" cy="219364"/>
          </a:xfrm>
          <a:prstGeom prst="rect">
            <a:avLst/>
          </a:prstGeom>
        </p:spPr>
      </p:pic>
      <p:pic>
        <p:nvPicPr>
          <p:cNvPr id="8" name="kd523.jpg" descr="id:2147495121;FounderCES"/>
          <p:cNvPicPr/>
          <p:nvPr/>
        </p:nvPicPr>
        <p:blipFill>
          <a:blip r:embed="rId3">
            <a:clrChange>
              <a:clrFrom>
                <a:srgbClr val="FFFFFE"/>
              </a:clrFrom>
              <a:clrTo>
                <a:srgbClr val="FFFFFE">
                  <a:alpha val="0"/>
                </a:srgbClr>
              </a:clrTo>
            </a:clrChange>
          </a:blip>
          <a:stretch>
            <a:fillRect/>
          </a:stretch>
        </p:blipFill>
        <p:spPr>
          <a:xfrm>
            <a:off x="8063010" y="1071227"/>
            <a:ext cx="3608070" cy="2625725"/>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1872208"/>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答本题需要注意两个方面</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注意题图的纵坐标、横坐标表示的意义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并能充分利用图中的数据进行计算。</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正确运用溶液中存在的守恒关系进行推理。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5142;FounderCES"/>
          <p:cNvPicPr/>
          <p:nvPr/>
        </p:nvPicPr>
        <p:blipFill>
          <a:blip r:embed="rId2"/>
          <a:stretch>
            <a:fillRect/>
          </a:stretch>
        </p:blipFill>
        <p:spPr>
          <a:xfrm>
            <a:off x="559937" y="914220"/>
            <a:ext cx="1468317" cy="33423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46120"/>
            <a:ext cx="11485848" cy="1200329"/>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般情况下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当溶液中剩余离子的浓度小于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通常认为生成沉淀的反应进行完全了。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4814;FounderCES"/>
          <p:cNvPicPr/>
          <p:nvPr/>
        </p:nvPicPr>
        <p:blipFill>
          <a:blip r:embed="rId2"/>
          <a:stretch>
            <a:fillRect/>
          </a:stretch>
        </p:blipFill>
        <p:spPr>
          <a:xfrm>
            <a:off x="555352" y="893003"/>
            <a:ext cx="1479423" cy="34575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52431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溶度积常数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概念：难溶电解质在水中的沉淀溶解平衡常数称为溶度积常数，简称溶度积，符号为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的大小与难溶电解质的性质和温度有关。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524315"/>
              </a:xfrm>
              <a:blipFill rotWithShape="1">
                <a:blip r:embed="rId1"/>
                <a:stretch>
                  <a:fillRect l="-2" t="-14" r="1" b="13"/>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00235"/>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反映难溶电解质的溶解能力，</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相同类型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的难溶电解质，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越小，溶解能力越小。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应用：根据某温度下难溶电解质的溶度积与该溶液中离子积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的相对大小，可以判断该温度下的溶液中难溶电解质的沉淀或溶解情况：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，溶液中有沉淀析出；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，沉淀与溶解处于平衡状态；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，溶液中无沉淀析出。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58482"/>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淀溶解平衡的应用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沉淀的生成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法：如工业原料氯化铵中含杂质氯化铁，将含杂质的氯化铵溶于水，再加入氨水调节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，可使</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转变为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沉淀而除去。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加沉淀剂法：如以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等作沉淀剂，使某些金属离子如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等，生成极难溶的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等沉淀而除去。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的离子方程式：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除去</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的离子方程式：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HgS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758482"/>
              </a:xfrm>
              <a:blipFill rotWithShape="1">
                <a:blip r:embed="rId1"/>
                <a:stretch>
                  <a:fillRect l="-2" t="-13" r="1" b="-4528"/>
                </a:stretch>
              </a:blipFill>
            </p:spPr>
            <p:txBody>
              <a:bodyPr/>
              <a:lstStyle/>
              <a:p>
                <a:r>
                  <a:rPr lang="zh-CN" altLang="en-US">
                    <a:noFill/>
                  </a:rPr>
                  <a:t> </a:t>
                </a:r>
              </a:p>
            </p:txBody>
          </p:sp>
        </mc:Fallback>
      </mc:AlternateContent>
      <p:pic>
        <p:nvPicPr>
          <p:cNvPr id="3" name="知识点2.EPS" descr="id:2147491700;FounderCES"/>
          <p:cNvPicPr/>
          <p:nvPr/>
        </p:nvPicPr>
        <p:blipFill>
          <a:blip r:embed="rId2"/>
          <a:stretch>
            <a:fillRect/>
          </a:stretch>
        </p:blipFill>
        <p:spPr>
          <a:xfrm>
            <a:off x="478582" y="908720"/>
            <a:ext cx="1240155" cy="32956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33612"/>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沉淀的溶解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沉淀溶解的原理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根据平衡移动原理，对于在水中难溶的电解质，如果能设法不断地移去平衡体系中的相应离子，使平衡向沉淀溶解的方向移动，就可以使沉淀溶解。</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沉淀溶解的方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难溶于水的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沉淀可以溶于盐酸，原因是</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在水中存在沉淀溶解平衡：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aq</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，当加入盐酸后，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减小，平衡向沉淀溶解的方向移动。可用强酸溶解的难溶电解质还有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33612"/>
              </a:xfrm>
              <a:blipFill rotWithShape="1">
                <a:blip r:embed="rId1"/>
                <a:stretch>
                  <a:fillRect l="-2" t="-12" r="1" b="-1530"/>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10796</Words>
  <Application>WPS 演示</Application>
  <PresentationFormat>自定义</PresentationFormat>
  <Paragraphs>510</Paragraphs>
  <Slides>48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48</vt:i4>
      </vt:variant>
    </vt:vector>
  </HeadingPairs>
  <TitlesOfParts>
    <vt:vector size="61"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MS Gothic</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415</cp:revision>
  <dcterms:created xsi:type="dcterms:W3CDTF">2020-11-06T05:24:00Z</dcterms:created>
  <dcterms:modified xsi:type="dcterms:W3CDTF">2025-09-01T06:31:15Z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17E6AB04C2A8439BBD2F9EAD1ABEA3A2_12</vt:lpwstr>
  </property>
</Properties>
</file>